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  <p:sldId id="267" r:id="rId9"/>
    <p:sldId id="261" r:id="rId10"/>
    <p:sldId id="262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914400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 descr="Internet Governance Foru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0174"/>
            <a:ext cx="1571604" cy="3488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0"/>
            <a:ext cx="9144000" cy="15001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57718"/>
          </a:xfrm>
        </p:spPr>
        <p:txBody>
          <a:bodyPr/>
          <a:lstStyle>
            <a:lvl1pPr>
              <a:defRPr sz="2000" b="1">
                <a:latin typeface="Century Gothic" pitchFamily="34" charset="0"/>
              </a:defRPr>
            </a:lvl1pPr>
            <a:lvl2pPr>
              <a:defRPr sz="1800" b="1">
                <a:latin typeface="Century Gothic" pitchFamily="34" charset="0"/>
              </a:defRPr>
            </a:lvl2pPr>
            <a:lvl3pPr>
              <a:defRPr sz="1600" b="1">
                <a:latin typeface="Century Gothic" pitchFamily="34" charset="0"/>
              </a:defRPr>
            </a:lvl3pPr>
            <a:lvl4pPr>
              <a:defRPr sz="1400" b="1">
                <a:latin typeface="Century Gothic" pitchFamily="34" charset="0"/>
              </a:defRPr>
            </a:lvl4pPr>
            <a:lvl5pPr>
              <a:defRPr sz="1400" b="1">
                <a:latin typeface="Century Gothic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21461"/>
            <a:ext cx="2133600" cy="365125"/>
          </a:xfrm>
        </p:spPr>
        <p:txBody>
          <a:bodyPr/>
          <a:lstStyle>
            <a:lvl1pPr>
              <a:defRPr sz="1000" b="1"/>
            </a:lvl1pPr>
          </a:lstStyle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21461"/>
            <a:ext cx="2895600" cy="365125"/>
          </a:xfrm>
        </p:spPr>
        <p:txBody>
          <a:bodyPr/>
          <a:lstStyle>
            <a:lvl1pPr>
              <a:defRPr sz="1000" b="1"/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21461"/>
            <a:ext cx="2133600" cy="365125"/>
          </a:xfrm>
        </p:spPr>
        <p:txBody>
          <a:bodyPr/>
          <a:lstStyle>
            <a:lvl1pPr>
              <a:defRPr sz="1000" b="1"/>
            </a:lvl1pPr>
          </a:lstStyle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9" name="Picture 2" descr="http://tpholic.com/xe/files/attach/images/76/049/514/001/Wallpaper_IBM_007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2000232" cy="1500174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  <a:gradFill flip="none" rotWithShape="1">
            <a:gsLst>
              <a:gs pos="0">
                <a:schemeClr val="tx1">
                  <a:alpha val="49000"/>
                </a:schemeClr>
              </a:gs>
              <a:gs pos="5000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929586" y="0"/>
            <a:ext cx="12250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F0"/>
                </a:solidFill>
                <a:latin typeface="Georgia" pitchFamily="18" charset="0"/>
              </a:rPr>
              <a:t>COC</a:t>
            </a:r>
            <a:r>
              <a:rPr lang="en-US" altLang="ko-KR" sz="1600" b="1" i="1" dirty="0" smtClean="0">
                <a:solidFill>
                  <a:srgbClr val="00B0F0"/>
                </a:solidFill>
                <a:latin typeface="Georgia" pitchFamily="18" charset="0"/>
              </a:rPr>
              <a:t>if</a:t>
            </a:r>
            <a:r>
              <a:rPr lang="en-US" altLang="ko-KR" sz="1600" b="1" dirty="0" smtClean="0">
                <a:solidFill>
                  <a:srgbClr val="00B0F0"/>
                </a:solidFill>
                <a:latin typeface="Georgia" pitchFamily="18" charset="0"/>
              </a:rPr>
              <a:t>.org</a:t>
            </a:r>
            <a:endParaRPr lang="ko-KR" altLang="en-US" sz="1600" b="1" dirty="0">
              <a:solidFill>
                <a:srgbClr val="00B0F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92213-CC90-4CAF-BBDE-8F8C330C6C71}" type="datetimeFigureOut">
              <a:rPr lang="ko-KR" altLang="en-US" smtClean="0"/>
              <a:pPr/>
              <a:t>2011-06-10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5918-B61B-4368-8A9F-538928FB9B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://wwl797.hanmail.net/Mail-bin/view_submsg3.cgi?TM=jOi5o+GuQw0Vn0GedVF0cLaXUTvPTG/jIpTl3PR9xhczmxVNKh/TCVbm1DZg7/vXf4yPkjntDLSzrI4UPV+g6G8La7sofr75WmY0kSw+JhJdvHtDPWj/oCPClxcRQuiXEE1N/pTYEXbSdsO+0kjD+Hfwpf0uzYYNkFgcnzYvcHzVfJlB5kTYiV6SYpqPp9JKJWQWVriX9eDwwPztN1OI/s2M31dT740SEVhDisYELKK9opTWCNs9pULloTfBHfUDUiZO5FXxG18myTPsBmame4zSCg6sfMAskIgFZTE7eXOk6EiB/gK8w/TZKxoTVGn8eUvpLpZEZO4OYpHeNMAFmdOUVvWhQv/ynydgEoazGn3M0g2fhXs4daIoPK+Z0j64DyzGbnXhNVol6iDJVd8sOQjCGI5DCaGXJqULWoMghHgHEOsLsJCWh/JBR1gqzoq82/0onH47zbDpeGNGeHvtYkMWQz3vAnwFDBxQri2bl3/50x5S1faipGyGrhEylXZTW98CrwBt7u+bilDQ/jdzHo8t0xK/i+UxdVSNEyw8Vvoi1zGrEIO9y6hcAUKXcgOe+3BRtRYuYMQmv4LiPwyPXIVV88G/zrt3uQbwqgaprv8gPLk4xsH914QdZPEzInZgq40g8JVT7ksS3FLCvnbC7pa5bPT6Wssj44GWrh1VRk5EeqlKTjYxo0iuTJmeeikohqdqU51Co3sj4wfnzbZwF4acfSeGBOJ6&amp;encoding=UTF-8&amp;MSGID=0000000000001nP&amp;pos=937&amp;bodylen=263078&amp;realname=%EC%82%AC%EC%A7%84.PNG&amp;contenttype=image/png&amp;attnum=1&amp;attid=0.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32" y="2714620"/>
            <a:ext cx="9144000" cy="1470025"/>
          </a:xfrm>
          <a:solidFill>
            <a:schemeClr val="tx1">
              <a:alpha val="79000"/>
            </a:schemeClr>
          </a:solidFill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Century Gothic" pitchFamily="34" charset="0"/>
              </a:rPr>
              <a:t>An Instance of Fair IDN Service,</a:t>
            </a:r>
            <a:br>
              <a:rPr lang="en-US" altLang="ko-K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altLang="ko-KR" sz="3200" dirty="0" smtClean="0">
                <a:solidFill>
                  <a:srgbClr val="FFC000"/>
                </a:solidFill>
                <a:latin typeface="Century Gothic" pitchFamily="34" charset="0"/>
              </a:rPr>
              <a:t>Korean Experience</a:t>
            </a:r>
            <a:endParaRPr lang="ko-KR" altLang="en-US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198634"/>
            <a:ext cx="9144000" cy="87344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/>
            <a:r>
              <a:rPr lang="en-US" altLang="ko-KR" sz="2000" dirty="0" smtClean="0">
                <a:solidFill>
                  <a:schemeClr val="bg1"/>
                </a:solidFill>
                <a:latin typeface="Georgia" pitchFamily="18" charset="0"/>
              </a:rPr>
              <a:t>Young S. Han</a:t>
            </a:r>
          </a:p>
          <a:p>
            <a:pPr algn="r"/>
            <a:r>
              <a:rPr lang="en-US" altLang="ko-KR" sz="2000" dirty="0" err="1" smtClean="0">
                <a:solidFill>
                  <a:schemeClr val="bg1"/>
                </a:solidFill>
                <a:latin typeface="Georgia" pitchFamily="18" charset="0"/>
              </a:rPr>
              <a:t>COC</a:t>
            </a:r>
            <a:r>
              <a:rPr lang="en-US" altLang="ko-KR" sz="2000" i="1" dirty="0" err="1" smtClean="0">
                <a:solidFill>
                  <a:schemeClr val="bg1"/>
                </a:solidFill>
                <a:latin typeface="Georgia" pitchFamily="18" charset="0"/>
              </a:rPr>
              <a:t>if</a:t>
            </a:r>
            <a:r>
              <a:rPr lang="en-US" altLang="ko-KR" sz="2000" dirty="0" smtClean="0">
                <a:solidFill>
                  <a:schemeClr val="bg1"/>
                </a:solidFill>
                <a:latin typeface="Georgia" pitchFamily="18" charset="0"/>
              </a:rPr>
              <a:t>, Hangul IDN Community</a:t>
            </a:r>
            <a:endParaRPr lang="ko-KR" altLang="en-US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143512"/>
            <a:ext cx="6072230" cy="40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 descr="Internet Governance For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574941" cy="571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8628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Fairness is accepted only when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Notion of IDN Fairness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643182"/>
            <a:ext cx="7089698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Century Gothic" pitchFamily="34" charset="0"/>
              </a:rPr>
              <a:t>Results in the same number of Hangul </a:t>
            </a:r>
            <a:r>
              <a:rPr lang="en-US" altLang="ko-KR" sz="2400" b="1" dirty="0" err="1" smtClean="0">
                <a:latin typeface="Century Gothic" pitchFamily="34" charset="0"/>
              </a:rPr>
              <a:t>gTLDs</a:t>
            </a:r>
            <a:r>
              <a:rPr lang="en-US" altLang="ko-KR" sz="2400" b="1" dirty="0" smtClean="0">
                <a:latin typeface="Century Gothic" pitchFamily="34" charset="0"/>
              </a:rPr>
              <a:t>. </a:t>
            </a:r>
          </a:p>
          <a:p>
            <a:r>
              <a:rPr lang="en-US" altLang="ko-KR" sz="2400" b="1" dirty="0" smtClean="0">
                <a:latin typeface="Century Gothic" pitchFamily="34" charset="0"/>
              </a:rPr>
              <a:t>As ASCII </a:t>
            </a:r>
            <a:r>
              <a:rPr lang="en-US" altLang="ko-KR" sz="2400" b="1" dirty="0" err="1" smtClean="0">
                <a:latin typeface="Century Gothic" pitchFamily="34" charset="0"/>
              </a:rPr>
              <a:t>gTLDs</a:t>
            </a:r>
            <a:r>
              <a:rPr lang="en-US" altLang="ko-KR" sz="2400" b="1" dirty="0" smtClean="0">
                <a:latin typeface="Century Gothic" pitchFamily="34" charset="0"/>
              </a:rPr>
              <a:t> </a:t>
            </a:r>
            <a:endParaRPr lang="ko-KR" altLang="en-US" sz="24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4383953"/>
            <a:ext cx="738080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Century Gothic" pitchFamily="34" charset="0"/>
              </a:rPr>
              <a:t>Offline linguistic process is equally preserved in </a:t>
            </a:r>
          </a:p>
          <a:p>
            <a:r>
              <a:rPr lang="en-US" altLang="ko-KR" sz="2400" b="1" dirty="0" smtClean="0">
                <a:latin typeface="Century Gothic" pitchFamily="34" charset="0"/>
              </a:rPr>
              <a:t>Online linguistics for the people of the script.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714480" y="2405982"/>
            <a:ext cx="3643338" cy="2857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714480" y="3071810"/>
            <a:ext cx="3643338" cy="2857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ICANN’s new equation is not just. </a:t>
            </a:r>
          </a:p>
          <a:p>
            <a:pPr lvl="1">
              <a:buNone/>
            </a:pPr>
            <a:r>
              <a:rPr lang="en-US" altLang="ko-KR" dirty="0" smtClean="0"/>
              <a:t>             </a:t>
            </a:r>
            <a:r>
              <a:rPr lang="en-US" altLang="ko-KR" dirty="0" err="1" smtClean="0"/>
              <a:t>New_gTLD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Open_TLD</a:t>
            </a:r>
            <a:r>
              <a:rPr lang="en-US" altLang="ko-KR" dirty="0" smtClean="0"/>
              <a:t>  + IDN</a:t>
            </a:r>
          </a:p>
          <a:p>
            <a:pPr lvl="1"/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Rather, </a:t>
            </a:r>
            <a:r>
              <a:rPr lang="en-US" altLang="ko-KR" dirty="0" err="1" smtClean="0"/>
              <a:t>New_gTLD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Open_TLD</a:t>
            </a:r>
            <a:r>
              <a:rPr lang="en-US" altLang="ko-KR" dirty="0" smtClean="0"/>
              <a:t> x IDN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Realization that Naming is linguistics. </a:t>
            </a:r>
          </a:p>
          <a:p>
            <a:pPr lvl="1"/>
            <a:r>
              <a:rPr lang="en-US" altLang="ko-KR" dirty="0" smtClean="0"/>
              <a:t>Scripts are not to be valued by Market size</a:t>
            </a:r>
          </a:p>
          <a:p>
            <a:pPr lvl="1"/>
            <a:r>
              <a:rPr lang="en-US" altLang="ko-KR" dirty="0" smtClean="0"/>
              <a:t>TLD candidates are to be valued in script users’ context, not in global scope.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 FAIR IDN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 of Localized Administrations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857364"/>
            <a:ext cx="43604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Century Gothic" pitchFamily="34" charset="0"/>
              </a:rPr>
              <a:t>Unified Sum of Local Policies for </a:t>
            </a:r>
            <a:r>
              <a:rPr lang="en-US" altLang="ko-KR" b="1" dirty="0" err="1" smtClean="0">
                <a:latin typeface="Century Gothic" pitchFamily="34" charset="0"/>
              </a:rPr>
              <a:t>gTLDs</a:t>
            </a:r>
            <a:endParaRPr lang="ko-KR" altLang="en-US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2643182"/>
            <a:ext cx="6809878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 smtClean="0">
                <a:latin typeface="Century Gothic" pitchFamily="34" charset="0"/>
              </a:rPr>
              <a:t>TLD Decisions/Registry Selection by Language Communities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 smtClean="0">
                <a:latin typeface="Century Gothic" pitchFamily="34" charset="0"/>
              </a:rPr>
              <a:t>Global Arrangement by ICANN</a:t>
            </a:r>
            <a:endParaRPr lang="ko-KR" altLang="en-US" b="1" dirty="0">
              <a:latin typeface="Century Gothic" pitchFamily="34" charset="0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1428728" y="3643314"/>
            <a:ext cx="6286544" cy="264320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3643314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Century Gothic" pitchFamily="34" charset="0"/>
              </a:rPr>
              <a:t>One Globe</a:t>
            </a:r>
            <a:endParaRPr lang="ko-KR" altLang="en-US" b="1" dirty="0">
              <a:latin typeface="Century Gothic" pitchFamily="34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357554" y="4714884"/>
            <a:ext cx="1643074" cy="8572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Century Gothic" pitchFamily="34" charset="0"/>
              </a:rPr>
              <a:t>ASCII</a:t>
            </a:r>
            <a:endParaRPr lang="ko-KR" altLang="en-US" dirty="0">
              <a:latin typeface="Century Gothic" pitchFamily="34" charset="0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429256" y="5500702"/>
            <a:ext cx="428628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6286520"/>
            <a:ext cx="5115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Century Gothic" pitchFamily="34" charset="0"/>
              </a:rPr>
              <a:t>No one set of rules, but One network of rules</a:t>
            </a:r>
            <a:endParaRPr lang="ko-KR" altLang="en-US" dirty="0">
              <a:latin typeface="Century Gothic" pitchFamily="34" charset="0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000364" y="4143380"/>
            <a:ext cx="857256" cy="6429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2571736" y="4938722"/>
            <a:ext cx="1438284" cy="2762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4572000" y="4714884"/>
            <a:ext cx="1438284" cy="2762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>
            <a:off x="5317337" y="5031593"/>
            <a:ext cx="938218" cy="28575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3071802" y="4214818"/>
            <a:ext cx="2714644" cy="28575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5500694" y="4286256"/>
            <a:ext cx="1214446" cy="7143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latin typeface="Century Gothic" pitchFamily="34" charset="0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1928794" y="5072074"/>
            <a:ext cx="1071570" cy="35719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entury Gothic" pitchFamily="34" charset="0"/>
              </a:rPr>
              <a:t>Hangul</a:t>
            </a:r>
            <a:endParaRPr lang="ko-KR" altLang="en-US" sz="1200" dirty="0">
              <a:latin typeface="Century Gothic" pitchFamily="34" charset="0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2500298" y="4000504"/>
            <a:ext cx="785818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785818"/>
          </a:xfrm>
          <a:solidFill>
            <a:srgbClr val="FFC000"/>
          </a:solidFill>
        </p:spPr>
        <p:txBody>
          <a:bodyPr/>
          <a:lstStyle/>
          <a:p>
            <a:pPr algn="ctr">
              <a:buNone/>
            </a:pPr>
            <a:r>
              <a:rPr lang="en-US" altLang="ko-KR" i="1" dirty="0" smtClean="0"/>
              <a:t>TCP/IP and IP addresses may be fine in an unified set of rules</a:t>
            </a:r>
          </a:p>
          <a:p>
            <a:pPr algn="ctr">
              <a:buNone/>
            </a:pPr>
            <a:r>
              <a:rPr lang="en-US" altLang="ko-KR" i="1" dirty="0" smtClean="0"/>
              <a:t>But languages are not to be unified. </a:t>
            </a:r>
            <a:endParaRPr lang="ko-KR" altLang="en-US" i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3000372"/>
            <a:ext cx="9144000" cy="857256"/>
          </a:xfrm>
          <a:gradFill>
            <a:gsLst>
              <a:gs pos="0">
                <a:schemeClr val="tx1">
                  <a:alpha val="8000"/>
                </a:schemeClr>
              </a:gs>
              <a:gs pos="50000">
                <a:schemeClr val="tx1"/>
              </a:gs>
              <a:gs pos="100000">
                <a:schemeClr val="tx1">
                  <a:alpha val="0"/>
                </a:schemeClr>
              </a:gs>
            </a:gsLst>
          </a:gradFill>
        </p:spPr>
        <p:txBody>
          <a:bodyPr/>
          <a:lstStyle/>
          <a:p>
            <a:r>
              <a:rPr lang="en-US" altLang="ko-KR" dirty="0" smtClean="0"/>
              <a:t>Thanks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2143116"/>
            <a:ext cx="8472518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>
                <a:solidFill>
                  <a:srgbClr val="0070C0"/>
                </a:solidFill>
              </a:rPr>
              <a:t>Proposition 1: </a:t>
            </a:r>
          </a:p>
          <a:p>
            <a:pPr>
              <a:buNone/>
            </a:pPr>
            <a:r>
              <a:rPr lang="en-US" altLang="ko-KR" sz="1800" dirty="0" smtClean="0"/>
              <a:t>A community holds the rights to make linguistic decisions over its language. </a:t>
            </a:r>
          </a:p>
          <a:p>
            <a:endParaRPr lang="en-US" altLang="ko-KR" sz="1800" dirty="0" smtClean="0"/>
          </a:p>
          <a:p>
            <a:pPr>
              <a:buNone/>
            </a:pPr>
            <a:r>
              <a:rPr lang="en-US" altLang="ko-KR" sz="1600" dirty="0" smtClean="0">
                <a:solidFill>
                  <a:srgbClr val="0070C0"/>
                </a:solidFill>
              </a:rPr>
              <a:t>Proposition 2: </a:t>
            </a:r>
          </a:p>
          <a:p>
            <a:pPr>
              <a:buNone/>
            </a:pPr>
            <a:r>
              <a:rPr lang="en-US" altLang="ko-KR" sz="1800" dirty="0" smtClean="0"/>
              <a:t>Internet names and Top-Level-Domains are results of linguistic activities. </a:t>
            </a:r>
          </a:p>
          <a:p>
            <a:endParaRPr lang="en-US" altLang="ko-KR" sz="1800" dirty="0" smtClean="0"/>
          </a:p>
          <a:p>
            <a:pPr>
              <a:buNone/>
            </a:pPr>
            <a:r>
              <a:rPr lang="en-US" altLang="ko-KR" sz="1600" dirty="0" smtClean="0">
                <a:solidFill>
                  <a:srgbClr val="0070C0"/>
                </a:solidFill>
              </a:rPr>
              <a:t>Proposition 3:</a:t>
            </a:r>
          </a:p>
          <a:p>
            <a:pPr>
              <a:buNone/>
            </a:pPr>
            <a:r>
              <a:rPr lang="en-US" altLang="ko-KR" sz="1800" dirty="0" smtClean="0"/>
              <a:t>Linguistic activities by a language community are not to be restricted by its population or market sizes. </a:t>
            </a:r>
          </a:p>
          <a:p>
            <a:pPr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Statement </a:t>
            </a:r>
            <a:br>
              <a:rPr lang="en-US" altLang="ko-KR" dirty="0" smtClean="0"/>
            </a:br>
            <a:r>
              <a:rPr lang="en-US" altLang="ko-KR" dirty="0" smtClean="0">
                <a:solidFill>
                  <a:srgbClr val="FFC000"/>
                </a:solidFill>
              </a:rPr>
              <a:t>Internet Linguistic Rights</a:t>
            </a:r>
            <a:endParaRPr lang="ko-KR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위쪽 화살표 11"/>
          <p:cNvSpPr/>
          <p:nvPr/>
        </p:nvSpPr>
        <p:spPr>
          <a:xfrm>
            <a:off x="3857620" y="4286256"/>
            <a:ext cx="1285884" cy="1071570"/>
          </a:xfrm>
          <a:prstGeom prst="upArrow">
            <a:avLst>
              <a:gd name="adj1" fmla="val 50000"/>
              <a:gd name="adj2" fmla="val 1677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itchFamily="34" charset="0"/>
            </a:endParaRPr>
          </a:p>
        </p:txBody>
      </p:sp>
      <p:sp>
        <p:nvSpPr>
          <p:cNvPr id="9" name="직각 삼각형 8"/>
          <p:cNvSpPr/>
          <p:nvPr/>
        </p:nvSpPr>
        <p:spPr>
          <a:xfrm>
            <a:off x="1916094" y="5416564"/>
            <a:ext cx="5214974" cy="941394"/>
          </a:xfrm>
          <a:prstGeom prst="rtTriangle">
            <a:avLst/>
          </a:prstGeom>
          <a:solidFill>
            <a:srgbClr val="FFD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Century Gothic" pitchFamily="34" charset="0"/>
              </a:rPr>
              <a:t>Traditional Vocabulary</a:t>
            </a:r>
            <a:endParaRPr lang="ko-KR" altLang="en-US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8572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Naming  associates Resources with Vocabularies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It is a Means to spread resources and build knowledge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Naming is Linguistics </a:t>
            </a:r>
            <a:br>
              <a:rPr lang="en-US" altLang="ko-KR" dirty="0" smtClean="0"/>
            </a:br>
            <a:r>
              <a:rPr lang="en-US" altLang="ko-KR" sz="2700" dirty="0" smtClean="0">
                <a:solidFill>
                  <a:srgbClr val="FFC000"/>
                </a:solidFill>
              </a:rPr>
              <a:t>Cyber Lexicon(CL)</a:t>
            </a:r>
            <a:endParaRPr lang="ko-KR" altLang="en-US" sz="2700" dirty="0">
              <a:solidFill>
                <a:srgbClr val="FFC000"/>
              </a:solidFill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1916094" y="3857628"/>
            <a:ext cx="5214974" cy="428628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entury Gothic" pitchFamily="34" charset="0"/>
              </a:rPr>
              <a:t>Civilization</a:t>
            </a:r>
            <a:endParaRPr lang="ko-KR" altLang="en-US" sz="2800" b="1" dirty="0">
              <a:latin typeface="Century Gothic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916094" y="4572008"/>
            <a:ext cx="5214974" cy="471491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entury Gothic" pitchFamily="34" charset="0"/>
              </a:rPr>
              <a:t>Information/Knowledge</a:t>
            </a:r>
            <a:endParaRPr lang="ko-KR" altLang="en-US" sz="2800" b="1" dirty="0">
              <a:latin typeface="Century Gothic" pitchFamily="34" charset="0"/>
            </a:endParaRPr>
          </a:p>
        </p:txBody>
      </p:sp>
      <p:sp>
        <p:nvSpPr>
          <p:cNvPr id="10" name="직각 삼각형 9"/>
          <p:cNvSpPr/>
          <p:nvPr/>
        </p:nvSpPr>
        <p:spPr>
          <a:xfrm flipH="1" flipV="1">
            <a:off x="1928794" y="5357826"/>
            <a:ext cx="5214974" cy="900119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643438" y="5387990"/>
            <a:ext cx="2571768" cy="428628"/>
          </a:xfrm>
          <a:prstGeom prst="round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rgbClr val="C00000"/>
                </a:solidFill>
                <a:latin typeface="Century Gothic" pitchFamily="34" charset="0"/>
              </a:rPr>
              <a:t>Domain Names –</a:t>
            </a:r>
          </a:p>
          <a:p>
            <a:pPr algn="ctr"/>
            <a:r>
              <a:rPr lang="en-US" altLang="ko-KR" b="1" dirty="0" smtClean="0">
                <a:solidFill>
                  <a:srgbClr val="C00000"/>
                </a:solidFill>
                <a:latin typeface="Century Gothic" pitchFamily="34" charset="0"/>
              </a:rPr>
              <a:t> Cyber </a:t>
            </a:r>
            <a:r>
              <a:rPr lang="en-US" altLang="ko-KR" b="1" dirty="0" err="1" smtClean="0">
                <a:solidFill>
                  <a:srgbClr val="C00000"/>
                </a:solidFill>
                <a:latin typeface="Century Gothic" pitchFamily="34" charset="0"/>
              </a:rPr>
              <a:t>Lexicals</a:t>
            </a:r>
            <a:endParaRPr lang="ko-KR" altLang="en-US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3071810"/>
            <a:ext cx="590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“Naming on line is just another linguistic behavior”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화살표 연결선 11"/>
          <p:cNvCxnSpPr>
            <a:endCxn id="6" idx="0"/>
          </p:cNvCxnSpPr>
          <p:nvPr/>
        </p:nvCxnSpPr>
        <p:spPr>
          <a:xfrm rot="5400000">
            <a:off x="1456223" y="2884991"/>
            <a:ext cx="1785950" cy="158808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500066"/>
          </a:xfrm>
          <a:solidFill>
            <a:srgbClr val="FFC000"/>
          </a:solidFill>
        </p:spPr>
        <p:txBody>
          <a:bodyPr/>
          <a:lstStyle/>
          <a:p>
            <a:pPr algn="ctr">
              <a:buNone/>
            </a:pPr>
            <a:r>
              <a:rPr lang="en-US" altLang="ko-KR" dirty="0" smtClean="0"/>
              <a:t>Naming Scheme as a reference method of Everything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Naming Framework (GNF)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500306"/>
            <a:ext cx="4847802" cy="70788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rgbClr val="FFFF00"/>
                </a:solidFill>
                <a:latin typeface="Century Gothic" pitchFamily="34" charset="0"/>
              </a:rPr>
              <a:t>Membership</a:t>
            </a:r>
            <a:r>
              <a:rPr lang="en-US" altLang="ko-KR" sz="4000" b="1" dirty="0" smtClean="0">
                <a:solidFill>
                  <a:srgbClr val="FFFF00"/>
                </a:solidFill>
                <a:latin typeface="Century Gothic" pitchFamily="34" charset="0"/>
              </a:rPr>
              <a:t> . </a:t>
            </a:r>
            <a:r>
              <a:rPr lang="en-US" altLang="ko-KR" sz="3200" b="1" dirty="0" smtClean="0">
                <a:solidFill>
                  <a:srgbClr val="FFFF00"/>
                </a:solidFill>
                <a:latin typeface="Century Gothic" pitchFamily="34" charset="0"/>
              </a:rPr>
              <a:t>Concept</a:t>
            </a:r>
            <a:endParaRPr lang="ko-KR" altLang="en-US" sz="3200" b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4572008"/>
            <a:ext cx="1681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Century Gothic" pitchFamily="34" charset="0"/>
              </a:rPr>
              <a:t>Referents </a:t>
            </a:r>
            <a:endParaRPr lang="ko-KR" altLang="en-US" sz="2400" b="1" dirty="0">
              <a:latin typeface="Century Gothic" pitchFamily="34" charset="0"/>
            </a:endParaRPr>
          </a:p>
        </p:txBody>
      </p:sp>
      <p:sp>
        <p:nvSpPr>
          <p:cNvPr id="7" name="왼쪽 중괄호 6"/>
          <p:cNvSpPr/>
          <p:nvPr/>
        </p:nvSpPr>
        <p:spPr>
          <a:xfrm>
            <a:off x="3929058" y="3786190"/>
            <a:ext cx="357190" cy="2000264"/>
          </a:xfrm>
          <a:prstGeom prst="leftBrace">
            <a:avLst>
              <a:gd name="adj1" fmla="val 8333"/>
              <a:gd name="adj2" fmla="val 504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3558605"/>
            <a:ext cx="1952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atin typeface="Century Gothic" pitchFamily="34" charset="0"/>
              </a:rPr>
              <a:t>Contents</a:t>
            </a:r>
            <a:endParaRPr lang="ko-KR" altLang="en-US" sz="3200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7686" y="4558737"/>
            <a:ext cx="1737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atin typeface="Century Gothic" pitchFamily="34" charset="0"/>
              </a:rPr>
              <a:t>Objects</a:t>
            </a:r>
            <a:endParaRPr lang="ko-KR" altLang="en-US" sz="3200" b="1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7686" y="5487431"/>
            <a:ext cx="4589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atin typeface="Century Gothic" pitchFamily="34" charset="0"/>
              </a:rPr>
              <a:t>Commands (</a:t>
            </a:r>
            <a:r>
              <a:rPr lang="en-US" altLang="ko-KR" sz="3200" b="1" dirty="0" err="1" smtClean="0">
                <a:latin typeface="Century Gothic" pitchFamily="34" charset="0"/>
              </a:rPr>
              <a:t>Functors</a:t>
            </a:r>
            <a:r>
              <a:rPr lang="en-US" altLang="ko-KR" sz="3200" b="1" dirty="0" smtClean="0">
                <a:latin typeface="Century Gothic" pitchFamily="34" charset="0"/>
              </a:rPr>
              <a:t>)</a:t>
            </a:r>
            <a:endParaRPr lang="ko-KR" altLang="en-US" sz="3200" b="1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3174" y="4310532"/>
            <a:ext cx="920445" cy="92333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Century Gothic" pitchFamily="34" charset="0"/>
              </a:rPr>
              <a:t>PAGES</a:t>
            </a:r>
          </a:p>
          <a:p>
            <a:endParaRPr lang="en-US" altLang="ko-KR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n-US" altLang="ko-KR" b="1" dirty="0" smtClean="0">
                <a:solidFill>
                  <a:schemeClr val="bg1"/>
                </a:solidFill>
                <a:latin typeface="Century Gothic" pitchFamily="34" charset="0"/>
              </a:rPr>
              <a:t>SITES</a:t>
            </a:r>
            <a:endParaRPr lang="ko-KR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5" name="오른쪽 화살표 14"/>
          <p:cNvSpPr/>
          <p:nvPr/>
        </p:nvSpPr>
        <p:spPr>
          <a:xfrm>
            <a:off x="2357422" y="4643446"/>
            <a:ext cx="1571636" cy="285752"/>
          </a:xfrm>
          <a:prstGeom prst="rightArrow">
            <a:avLst>
              <a:gd name="adj1" fmla="val 50000"/>
              <a:gd name="adj2" fmla="val 10097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HANGUL IDN, history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428728" y="5643578"/>
            <a:ext cx="7143800" cy="5000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785918" y="4929198"/>
            <a:ext cx="5286412" cy="500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357422" y="4404856"/>
            <a:ext cx="5143536" cy="500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714612" y="3674292"/>
            <a:ext cx="5214974" cy="5000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428992" y="2071678"/>
            <a:ext cx="5000660" cy="15716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14282" y="5715016"/>
            <a:ext cx="8429684" cy="4286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ko-KR" sz="2100" dirty="0" smtClean="0"/>
              <a:t>       2000  </a:t>
            </a:r>
            <a:r>
              <a:rPr lang="en-US" altLang="ko-KR" sz="1800" dirty="0" smtClean="0"/>
              <a:t>The Hangul (script used in Korea) IDN began as a Content Address</a:t>
            </a:r>
          </a:p>
          <a:p>
            <a:pPr>
              <a:buNone/>
            </a:pPr>
            <a:endParaRPr lang="ko-KR" altLang="en-US" sz="1800" dirty="0"/>
          </a:p>
        </p:txBody>
      </p:sp>
      <p:sp>
        <p:nvSpPr>
          <p:cNvPr id="9" name="내용 개체 틀 1"/>
          <p:cNvSpPr txBox="1">
            <a:spLocks/>
          </p:cNvSpPr>
          <p:nvPr/>
        </p:nvSpPr>
        <p:spPr>
          <a:xfrm>
            <a:off x="1057308" y="5000636"/>
            <a:ext cx="6300774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2004</a:t>
            </a:r>
            <a:r>
              <a:rPr kumimoji="0" lang="en-US" altLang="ko-KR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 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Hangul</a:t>
            </a:r>
            <a:r>
              <a:rPr kumimoji="0" lang="en-US" altLang="ko-KR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Root Server with Korea Telecom </a:t>
            </a: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0" name="내용 개체 틀 1"/>
          <p:cNvSpPr txBox="1">
            <a:spLocks/>
          </p:cNvSpPr>
          <p:nvPr/>
        </p:nvSpPr>
        <p:spPr>
          <a:xfrm>
            <a:off x="1628812" y="4476294"/>
            <a:ext cx="5657832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2007</a:t>
            </a:r>
            <a:r>
              <a:rPr kumimoji="0" lang="en-US" altLang="ko-KR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  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90% Access Coverage in Korea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1" name="내용 개체 틀 1"/>
          <p:cNvSpPr txBox="1">
            <a:spLocks/>
          </p:cNvSpPr>
          <p:nvPr/>
        </p:nvSpPr>
        <p:spPr>
          <a:xfrm>
            <a:off x="2057440" y="3745730"/>
            <a:ext cx="5657832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2009</a:t>
            </a:r>
            <a:r>
              <a:rPr kumimoji="0" lang="en-US" altLang="ko-KR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 </a:t>
            </a:r>
            <a:r>
              <a:rPr lang="en-US" altLang="ko-KR" b="1" dirty="0" smtClean="0">
                <a:latin typeface="Century Gothic" pitchFamily="34" charset="0"/>
              </a:rPr>
              <a:t>Over 400 TLDs and 30K Units registered </a:t>
            </a:r>
            <a:r>
              <a:rPr kumimoji="0" lang="en-US" altLang="ko-KR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2" name="내용 개체 틀 1"/>
          <p:cNvSpPr txBox="1">
            <a:spLocks/>
          </p:cNvSpPr>
          <p:nvPr/>
        </p:nvSpPr>
        <p:spPr>
          <a:xfrm>
            <a:off x="2779912" y="2024516"/>
            <a:ext cx="5657832" cy="1643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lain" startAt="2011"/>
              <a:tabLst/>
              <a:defRPr/>
            </a:pPr>
            <a:r>
              <a:rPr kumimoji="0" lang="en-US" altLang="ko-KR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 Dial Address Service (Command Address)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b="1" dirty="0" smtClean="0">
                <a:solidFill>
                  <a:schemeClr val="bg1"/>
                </a:solidFill>
                <a:latin typeface="Century Gothic" pitchFamily="34" charset="0"/>
              </a:rPr>
              <a:t>           “.</a:t>
            </a:r>
            <a:r>
              <a:rPr lang="ko-KR" altLang="en-US" b="1" dirty="0" smtClean="0">
                <a:solidFill>
                  <a:schemeClr val="bg1"/>
                </a:solidFill>
                <a:latin typeface="Century Gothic" pitchFamily="34" charset="0"/>
              </a:rPr>
              <a:t>한국</a:t>
            </a:r>
            <a:r>
              <a:rPr lang="en-US" altLang="ko-KR" b="1" dirty="0" smtClean="0">
                <a:solidFill>
                  <a:schemeClr val="bg1"/>
                </a:solidFill>
                <a:latin typeface="Century Gothic" pitchFamily="34" charset="0"/>
              </a:rPr>
              <a:t>” ICANN IDN </a:t>
            </a:r>
            <a:r>
              <a:rPr lang="en-US" altLang="ko-KR" b="1" dirty="0" err="1" smtClean="0">
                <a:solidFill>
                  <a:schemeClr val="bg1"/>
                </a:solidFill>
                <a:latin typeface="Century Gothic" pitchFamily="34" charset="0"/>
              </a:rPr>
              <a:t>ccTLD</a:t>
            </a:r>
            <a:r>
              <a:rPr lang="en-US" altLang="ko-KR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kumimoji="0" lang="en-US" altLang="ko-KR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lain" startAt="2010"/>
              <a:tabLst/>
              <a:defRPr/>
            </a:pPr>
            <a:r>
              <a:rPr lang="en-US" altLang="ko-KR" b="1" dirty="0" smtClean="0">
                <a:latin typeface="Century Gothic" pitchFamily="34" charset="0"/>
              </a:rPr>
              <a:t>  </a:t>
            </a:r>
            <a:r>
              <a:rPr lang="en-US" altLang="ko-KR" b="1" dirty="0" err="1" smtClean="0">
                <a:latin typeface="Century Gothic" pitchFamily="34" charset="0"/>
              </a:rPr>
              <a:t>COCif</a:t>
            </a:r>
            <a:r>
              <a:rPr lang="en-US" altLang="ko-KR" b="1" dirty="0" smtClean="0">
                <a:latin typeface="Century Gothic" pitchFamily="34" charset="0"/>
              </a:rPr>
              <a:t> – Noncommercial Agent to regulate 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          </a:t>
            </a:r>
            <a:r>
              <a:rPr kumimoji="0" lang="en-US" altLang="ko-KR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Hangul IDN in Korea – 197 local     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          </a:t>
            </a:r>
            <a:r>
              <a:rPr kumimoji="0" lang="en-US" altLang="ko-KR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governments seeking own TLDs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b="1" baseline="0" dirty="0" smtClean="0">
                <a:latin typeface="Century Gothic" pitchFamily="34" charset="0"/>
              </a:rPr>
              <a:t> </a:t>
            </a:r>
            <a:endParaRPr kumimoji="0" lang="en-US" altLang="ko-K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6286512" y="4500570"/>
            <a:ext cx="1857388" cy="18573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First Content Address (to map content referents)</a:t>
            </a:r>
          </a:p>
          <a:p>
            <a:r>
              <a:rPr lang="en-US" altLang="ko-KR" dirty="0" smtClean="0"/>
              <a:t>First Function Address (to replace phone numbers)</a:t>
            </a:r>
          </a:p>
          <a:p>
            <a:r>
              <a:rPr lang="en-US" altLang="ko-KR" dirty="0" smtClean="0"/>
              <a:t>600 </a:t>
            </a:r>
            <a:r>
              <a:rPr lang="en-US" altLang="ko-KR" dirty="0" err="1" smtClean="0"/>
              <a:t>gTLDs</a:t>
            </a:r>
            <a:r>
              <a:rPr lang="en-US" altLang="ko-KR" dirty="0" smtClean="0"/>
              <a:t> under operation</a:t>
            </a:r>
          </a:p>
          <a:p>
            <a:pPr lvl="1"/>
            <a:r>
              <a:rPr lang="en-US" altLang="ko-KR" dirty="0" smtClean="0"/>
              <a:t>Cities, Contents categories, Community names, Company/Brand names</a:t>
            </a:r>
          </a:p>
          <a:p>
            <a:r>
              <a:rPr lang="en-US" altLang="ko-KR" dirty="0" smtClean="0"/>
              <a:t>First Non commercial Agency for Alternative Root</a:t>
            </a:r>
          </a:p>
          <a:p>
            <a:r>
              <a:rPr lang="en-US" altLang="ko-KR" dirty="0" smtClean="0"/>
              <a:t>About 1M queries/day for HANGUL addresses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Status of HANGUL IDN @ Korea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4714884"/>
            <a:ext cx="424026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소녀시대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음악 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girlsgeneration.music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5214950"/>
            <a:ext cx="42457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b="1" dirty="0" err="1" smtClean="0"/>
              <a:t>스마트폰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삼성 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smartphone.samsung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5774312"/>
            <a:ext cx="284084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시청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서울 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cityhall.seoul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388" y="4929198"/>
            <a:ext cx="16747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Page Access</a:t>
            </a:r>
          </a:p>
          <a:p>
            <a:endParaRPr lang="en-US" altLang="ko-KR" sz="2000" b="1" dirty="0" smtClean="0"/>
          </a:p>
          <a:p>
            <a:r>
              <a:rPr lang="en-US" altLang="ko-KR" sz="2000" b="1" dirty="0" smtClean="0"/>
              <a:t>Phone Call </a:t>
            </a:r>
            <a:endParaRPr lang="ko-KR" altLang="en-US" sz="2000" b="1" dirty="0"/>
          </a:p>
        </p:txBody>
      </p:sp>
      <p:sp>
        <p:nvSpPr>
          <p:cNvPr id="8" name="이등변 삼각형 7"/>
          <p:cNvSpPr/>
          <p:nvPr/>
        </p:nvSpPr>
        <p:spPr>
          <a:xfrm rot="5400000">
            <a:off x="5107785" y="5179231"/>
            <a:ext cx="1643074" cy="571504"/>
          </a:xfrm>
          <a:prstGeom prst="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rgbClr val="FFC000"/>
                </a:solidFill>
              </a:rPr>
              <a:t>소녀시대</a:t>
            </a:r>
            <a:r>
              <a:rPr lang="en-US" altLang="ko-KR" dirty="0" smtClean="0">
                <a:solidFill>
                  <a:srgbClr val="FFC000"/>
                </a:solidFill>
              </a:rPr>
              <a:t>.</a:t>
            </a:r>
            <a:r>
              <a:rPr lang="ko-KR" altLang="en-US" dirty="0" smtClean="0">
                <a:solidFill>
                  <a:srgbClr val="FFC000"/>
                </a:solidFill>
              </a:rPr>
              <a:t>음악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err="1" smtClean="0"/>
              <a:t>girlsgeneration.music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4786314" y="1714496"/>
            <a:ext cx="3048000" cy="5143504"/>
            <a:chOff x="2000232" y="1428736"/>
            <a:chExt cx="3048000" cy="5143504"/>
          </a:xfrm>
        </p:grpSpPr>
        <p:pic>
          <p:nvPicPr>
            <p:cNvPr id="5" name="Picture 2" descr="C:\Documents and Settings\한영석\My Documents\My Pictures\소녀시대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00232" y="2000240"/>
              <a:ext cx="3048000" cy="4572000"/>
            </a:xfrm>
            <a:prstGeom prst="rect">
              <a:avLst/>
            </a:prstGeom>
            <a:noFill/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00232" y="1428736"/>
              <a:ext cx="30384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" name="그룹 6"/>
          <p:cNvGrpSpPr/>
          <p:nvPr/>
        </p:nvGrpSpPr>
        <p:grpSpPr>
          <a:xfrm>
            <a:off x="1214414" y="1714488"/>
            <a:ext cx="3286150" cy="3000397"/>
            <a:chOff x="142843" y="1714487"/>
            <a:chExt cx="3286150" cy="2762270"/>
          </a:xfrm>
        </p:grpSpPr>
        <p:pic>
          <p:nvPicPr>
            <p:cNvPr id="8" name="Picture 2" descr="http://wwl797.hanmail.net/Mail-bin/view_submsg3.cgi?TM=jOi5o%2BGuQw0Vn0GedVF0cLaXUTvPTG%2FjIpTl3PR9xhczmxVNKh%2FTCVbm1DZg7%2FvXf4yPkjntDLSzrI4UPV%2Bg6G8La7sofr75WmY0kSw%2BJhJdvHtDPWj%2FoCPClxcRQuiXEE1N%2FpTYEXbSdsO%2B0kjD%2BHfwpf0uzYYNkFgcnzYvcHzVfJlB5kTYiV6SYpqPp9JKJWQWVriX9eDwwPztN1OI%2Fs2M31dT740SEVhDisYELKK9opTWCNs9pULloTfBHfUDUiZO5FXxG18myTPsBmame4zSCg6sfMAskIgFZTE7eXOk6EiB%2FgK8w%2FTZKxoTVGn8eUvpLpZEZO4OYpHeNMAFmdOUVvWhQv%2FynydgEoazGn3M0g2fhXs4daIoPK%2BZ0j64DyzGbnXhNVol6iDJVd8sOQjCGI5DCaGXJqULWoMghHgHEOsLsJCWh%2FJBR1gqzoq82%2F0onH47zbDpeGNGeHvtYkMWQz3vAnwFDBxQri2bl3%2F50x5S1faipGyGrhEylXZTW98CrwBt7u%2BbilDQ%2FjdzHo8t0xK%2Fi%2BUxdVSNEyw8Vvoi1zGrEIO9y6hcAUKXcgOe%2B3BRtRYuYMQmv4LiPwyPXIVV88G%2Fzrt3uQbwqgaprv8gPLk4xsH914QdZPEzInZgq40g8JVT7ksS3FLCvnbC7pa5bPT6Wssj44GWrh1VRk5EeqlKTjYxo0iuTJmeeikohqdqU51Co3sj4wfnzbZwF4acfSeGBOJ6&amp;encoding=UTF-8&amp;MSGID=0000000000001nP&amp;pos=937&amp;bodylen=263078&amp;realname=%EC%82%AC%EC%A7%84.PNG&amp;contenttype=image/png&amp;attnum=1&amp;attid=0.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6200000">
              <a:off x="690536" y="1738301"/>
              <a:ext cx="2190765" cy="3286148"/>
            </a:xfrm>
            <a:prstGeom prst="rect">
              <a:avLst/>
            </a:prstGeom>
            <a:noFill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2843" y="1714487"/>
              <a:ext cx="3286148" cy="742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TextBox 9"/>
          <p:cNvSpPr txBox="1"/>
          <p:nvPr/>
        </p:nvSpPr>
        <p:spPr>
          <a:xfrm>
            <a:off x="0" y="6215082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Means to spread Contents Accurately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500066"/>
          </a:xfrm>
          <a:solidFill>
            <a:srgbClr val="FFC000"/>
          </a:solidFill>
          <a:ln>
            <a:noFill/>
          </a:ln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Is to leave from “vacant” TLDs   such as “.com” and “</a:t>
            </a:r>
            <a:r>
              <a:rPr lang="en-US" altLang="ko-KR" dirty="0" err="1" smtClean="0"/>
              <a:t>.net</a:t>
            </a:r>
            <a:r>
              <a:rPr lang="en-US" altLang="ko-KR" dirty="0" smtClean="0"/>
              <a:t>”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</a:t>
            </a:r>
            <a:r>
              <a:rPr lang="en-US" altLang="ko-KR" dirty="0" err="1" smtClean="0"/>
              <a:t>gTLD</a:t>
            </a:r>
            <a:r>
              <a:rPr lang="en-US" altLang="ko-KR" dirty="0" smtClean="0"/>
              <a:t> by ICANN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2500306"/>
            <a:ext cx="203741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To Concept TLDs</a:t>
            </a:r>
            <a:endParaRPr lang="ko-KR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3571876"/>
            <a:ext cx="6224781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latin typeface="Century Gothic" pitchFamily="34" charset="0"/>
              </a:rPr>
              <a:t>More Accurate and Concrete Addresses</a:t>
            </a:r>
            <a:endParaRPr lang="ko-KR" altLang="en-US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9121" y="4429132"/>
            <a:ext cx="5126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Century Gothic" pitchFamily="34" charset="0"/>
              </a:rPr>
              <a:t>This is a different issue from accepting IDNs</a:t>
            </a:r>
            <a:endParaRPr lang="ko-KR" altLang="en-US" b="1" dirty="0">
              <a:latin typeface="Century Gothic" pitchFamily="34" charset="0"/>
            </a:endParaRPr>
          </a:p>
        </p:txBody>
      </p:sp>
      <p:sp>
        <p:nvSpPr>
          <p:cNvPr id="8" name="아래쪽 화살표 7"/>
          <p:cNvSpPr/>
          <p:nvPr/>
        </p:nvSpPr>
        <p:spPr>
          <a:xfrm>
            <a:off x="2055486" y="2857496"/>
            <a:ext cx="4071966" cy="571504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571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Penalization of Hangul script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Problems with Unilateral System </a:t>
            </a:r>
            <a:br>
              <a:rPr lang="en-US" altLang="ko-KR" dirty="0" smtClean="0"/>
            </a:br>
            <a:r>
              <a:rPr lang="en-US" altLang="ko-KR" dirty="0" smtClean="0"/>
              <a:t>of IDN Administration by ICANN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643182"/>
            <a:ext cx="6712094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Century Gothic" pitchFamily="34" charset="0"/>
              </a:rPr>
              <a:t>1. Opportunity for new </a:t>
            </a:r>
            <a:r>
              <a:rPr lang="en-US" altLang="ko-KR" sz="2400" b="1" dirty="0" err="1" smtClean="0">
                <a:latin typeface="Century Gothic" pitchFamily="34" charset="0"/>
              </a:rPr>
              <a:t>gTLDs</a:t>
            </a:r>
            <a:r>
              <a:rPr lang="en-US" altLang="ko-KR" sz="2400" b="1" dirty="0" smtClean="0">
                <a:latin typeface="Century Gothic" pitchFamily="34" charset="0"/>
              </a:rPr>
              <a:t> is not the same</a:t>
            </a:r>
            <a:endParaRPr lang="ko-KR" altLang="en-US" sz="24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4282867"/>
            <a:ext cx="500925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Century Gothic" pitchFamily="34" charset="0"/>
              </a:rPr>
              <a:t>2. Linguistic process is disrupted</a:t>
            </a:r>
            <a:endParaRPr lang="ko-KR" altLang="en-US" sz="2400" b="1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929198"/>
            <a:ext cx="7611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Century Gothic" pitchFamily="34" charset="0"/>
              </a:rPr>
              <a:t>Language community has all rights to continue their own linguistic </a:t>
            </a:r>
          </a:p>
          <a:p>
            <a:r>
              <a:rPr lang="en-US" altLang="ko-KR" dirty="0" smtClean="0">
                <a:latin typeface="Century Gothic" pitchFamily="34" charset="0"/>
              </a:rPr>
              <a:t>Behaviors with online vocabularies. ( creating, modifying )</a:t>
            </a:r>
            <a:endParaRPr lang="ko-KR" altLang="en-US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3286124"/>
            <a:ext cx="7537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Century Gothic" pitchFamily="34" charset="0"/>
              </a:rPr>
              <a:t>Only few Hangul </a:t>
            </a:r>
            <a:r>
              <a:rPr lang="en-US" altLang="ko-KR" dirty="0" err="1" smtClean="0">
                <a:latin typeface="Century Gothic" pitchFamily="34" charset="0"/>
              </a:rPr>
              <a:t>gTLDs</a:t>
            </a:r>
            <a:r>
              <a:rPr lang="en-US" altLang="ko-KR" dirty="0" smtClean="0">
                <a:latin typeface="Century Gothic" pitchFamily="34" charset="0"/>
              </a:rPr>
              <a:t>  will be able to get access to ICANN ROOT</a:t>
            </a:r>
          </a:p>
          <a:p>
            <a:r>
              <a:rPr lang="en-US" altLang="ko-KR" dirty="0" smtClean="0">
                <a:latin typeface="Century Gothic" pitchFamily="34" charset="0"/>
              </a:rPr>
              <a:t>Due to high application price and complex procedure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7224" y="5643578"/>
            <a:ext cx="802822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Century Gothic" pitchFamily="34" charset="0"/>
              </a:rPr>
              <a:t>What if “.</a:t>
            </a:r>
            <a:r>
              <a:rPr lang="ko-KR" altLang="en-US" b="1" dirty="0" smtClean="0">
                <a:latin typeface="Century Gothic" pitchFamily="34" charset="0"/>
              </a:rPr>
              <a:t>왕</a:t>
            </a:r>
            <a:r>
              <a:rPr lang="en-US" altLang="ko-KR" b="1" dirty="0" smtClean="0">
                <a:latin typeface="Century Gothic" pitchFamily="34" charset="0"/>
              </a:rPr>
              <a:t>” (.king) cannot be used in Hangul users, because “.</a:t>
            </a:r>
            <a:r>
              <a:rPr lang="en-US" altLang="ko-KR" b="1" dirty="0" err="1" smtClean="0">
                <a:latin typeface="Century Gothic" pitchFamily="34" charset="0"/>
              </a:rPr>
              <a:t>wang</a:t>
            </a:r>
            <a:r>
              <a:rPr lang="en-US" altLang="ko-KR" b="1" dirty="0" smtClean="0">
                <a:latin typeface="Century Gothic" pitchFamily="34" charset="0"/>
              </a:rPr>
              <a:t>” </a:t>
            </a:r>
          </a:p>
          <a:p>
            <a:r>
              <a:rPr lang="en-US" altLang="ko-KR" b="1" dirty="0" smtClean="0">
                <a:latin typeface="Century Gothic" pitchFamily="34" charset="0"/>
              </a:rPr>
              <a:t>is claimed by someone else with a bigger market. </a:t>
            </a:r>
            <a:endParaRPr lang="ko-KR" altLang="en-US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571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테마</vt:lpstr>
      <vt:lpstr>An Instance of Fair IDN Service, Korean Experience</vt:lpstr>
      <vt:lpstr>Statement  Internet Linguistic Rights</vt:lpstr>
      <vt:lpstr>Naming is Linguistics  Cyber Lexicon(CL)</vt:lpstr>
      <vt:lpstr>General Naming Framework (GNF)</vt:lpstr>
      <vt:lpstr>HANGUL IDN, history</vt:lpstr>
      <vt:lpstr>Status of HANGUL IDN @ Korea</vt:lpstr>
      <vt:lpstr>소녀시대.음악  girlsgeneration.music</vt:lpstr>
      <vt:lpstr>New gTLD by ICANN</vt:lpstr>
      <vt:lpstr>Problems with Unilateral System  of IDN Administration by ICANN</vt:lpstr>
      <vt:lpstr>Notion of IDN Fairness</vt:lpstr>
      <vt:lpstr>For FAIR IDN</vt:lpstr>
      <vt:lpstr>Sum of Localized Administrations</vt:lpstr>
      <vt:lpstr>Thanks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airrer</dc:creator>
  <cp:lastModifiedBy>yvonnelyc</cp:lastModifiedBy>
  <cp:revision>107</cp:revision>
  <dcterms:created xsi:type="dcterms:W3CDTF">2011-06-03T15:43:33Z</dcterms:created>
  <dcterms:modified xsi:type="dcterms:W3CDTF">2011-06-10T01:22:41Z</dcterms:modified>
</cp:coreProperties>
</file>